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83" r:id="rId3"/>
    <p:sldId id="289" r:id="rId4"/>
    <p:sldId id="285" r:id="rId5"/>
    <p:sldId id="287" r:id="rId6"/>
    <p:sldId id="288" r:id="rId7"/>
    <p:sldId id="265" r:id="rId8"/>
    <p:sldId id="274" r:id="rId9"/>
    <p:sldId id="275" r:id="rId10"/>
    <p:sldId id="277" r:id="rId11"/>
    <p:sldId id="286" r:id="rId12"/>
    <p:sldId id="290" r:id="rId13"/>
    <p:sldId id="291" r:id="rId14"/>
    <p:sldId id="29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2" autoAdjust="0"/>
    <p:restoredTop sz="75515" autoAdjust="0"/>
  </p:normalViewPr>
  <p:slideViewPr>
    <p:cSldViewPr snapToGrid="0">
      <p:cViewPr varScale="1">
        <p:scale>
          <a:sx n="87" d="100"/>
          <a:sy n="87" d="100"/>
        </p:scale>
        <p:origin x="-13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21BA0-308F-4850-8B87-3C0A3822AA88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3C855-2E48-4E22-B5E5-245441BDB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620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3C855-2E48-4E22-B5E5-245441BDBFC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020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3C855-2E48-4E22-B5E5-245441BDBFC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211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3392F-FBF0-4F26-B881-BE08A5C79C59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472A-4F0C-4F59-94E5-F617FEF57D1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053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3392F-FBF0-4F26-B881-BE08A5C79C59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472A-4F0C-4F59-94E5-F617FEF57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152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3392F-FBF0-4F26-B881-BE08A5C79C59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472A-4F0C-4F59-94E5-F617FEF57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757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3392F-FBF0-4F26-B881-BE08A5C79C59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472A-4F0C-4F59-94E5-F617FEF57D1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7275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3392F-FBF0-4F26-B881-BE08A5C79C59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472A-4F0C-4F59-94E5-F617FEF57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968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3392F-FBF0-4F26-B881-BE08A5C79C59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472A-4F0C-4F59-94E5-F617FEF57D1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3838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3392F-FBF0-4F26-B881-BE08A5C79C59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472A-4F0C-4F59-94E5-F617FEF57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402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3392F-FBF0-4F26-B881-BE08A5C79C59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472A-4F0C-4F59-94E5-F617FEF57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744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3392F-FBF0-4F26-B881-BE08A5C79C59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472A-4F0C-4F59-94E5-F617FEF57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29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3392F-FBF0-4F26-B881-BE08A5C79C59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472A-4F0C-4F59-94E5-F617FEF57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778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3392F-FBF0-4F26-B881-BE08A5C79C59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472A-4F0C-4F59-94E5-F617FEF57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941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3392F-FBF0-4F26-B881-BE08A5C79C59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472A-4F0C-4F59-94E5-F617FEF57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18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3392F-FBF0-4F26-B881-BE08A5C79C59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472A-4F0C-4F59-94E5-F617FEF57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656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3392F-FBF0-4F26-B881-BE08A5C79C59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472A-4F0C-4F59-94E5-F617FEF57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929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3392F-FBF0-4F26-B881-BE08A5C79C59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472A-4F0C-4F59-94E5-F617FEF57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199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3392F-FBF0-4F26-B881-BE08A5C79C59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472A-4F0C-4F59-94E5-F617FEF57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819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3392F-FBF0-4F26-B881-BE08A5C79C59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472A-4F0C-4F59-94E5-F617FEF57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13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513392F-FBF0-4F26-B881-BE08A5C79C59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19E472A-4F0C-4F59-94E5-F617FEF57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3771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5636" y="1122362"/>
            <a:ext cx="7204364" cy="3782147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детской кардиохирургии</a:t>
            </a:r>
            <a:br>
              <a:rPr lang="ru-RU" dirty="0" smtClean="0">
                <a:latin typeface="Arial Black" panose="020B0A04020102020204" pitchFamily="34" charset="0"/>
              </a:rPr>
            </a:br>
            <a:endParaRPr lang="ru-RU" sz="3100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83927" y="5373858"/>
            <a:ext cx="4946072" cy="1089287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детской кардиохирургии ОДБ</a:t>
            </a:r>
          </a:p>
          <a:p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Зав.отделения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Бердибеков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Т.Н</a:t>
            </a:r>
          </a:p>
          <a:p>
            <a:endParaRPr lang="ru-RU" dirty="0"/>
          </a:p>
        </p:txBody>
      </p:sp>
      <p:pic>
        <p:nvPicPr>
          <p:cNvPr id="4" name="Picture 2" descr="https://upload.wikimedia.org/wikipedia/commons/thumb/8/86/Heart_normal.svg/220px-Heart_normal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247" y="1978746"/>
            <a:ext cx="209550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00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80010" y="-250772"/>
            <a:ext cx="6307593" cy="6952012"/>
          </a:xfrm>
        </p:spPr>
      </p:pic>
      <p:pic>
        <p:nvPicPr>
          <p:cNvPr id="4" name="Picture 2" descr="D:\Талгат 2014 ОДБ\Талгат 2014 ОДБ\Талгат\Фотки 2014г\IMG-20140913-WA0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1437"/>
            <a:ext cx="5388429" cy="6307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02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4487332"/>
            <a:ext cx="10081760" cy="205498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0\Desktop\Набиев Воронкообразная грудная клетка\6c1c9439-14d6-4278-9a90-65cef856da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372" y="141514"/>
            <a:ext cx="5268685" cy="623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0\Desktop\Набиев Воронкообразная грудная клетка\6ab0d4b9-fbe2-4b72-b7f8-31c209755a7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87" y="0"/>
            <a:ext cx="5856514" cy="641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123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4487332"/>
            <a:ext cx="10800217" cy="1507067"/>
          </a:xfrm>
        </p:spPr>
        <p:txBody>
          <a:bodyPr/>
          <a:lstStyle/>
          <a:p>
            <a:r>
              <a:rPr lang="ru-RU" dirty="0" err="1" smtClean="0"/>
              <a:t>Интраоперационный</a:t>
            </a:r>
            <a:r>
              <a:rPr lang="ru-RU" dirty="0" smtClean="0"/>
              <a:t> период с </a:t>
            </a:r>
            <a:r>
              <a:rPr lang="ru-RU" dirty="0" smtClean="0"/>
              <a:t>торакальными </a:t>
            </a:r>
            <a:r>
              <a:rPr lang="ru-RU" dirty="0" smtClean="0"/>
              <a:t>хирургами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0\Desktop\Набиев после опер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14" y="283030"/>
            <a:ext cx="5203372" cy="401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2" y="283030"/>
            <a:ext cx="6215742" cy="4016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3784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0898" y="4487332"/>
            <a:ext cx="8534400" cy="1507067"/>
          </a:xfrm>
        </p:spPr>
        <p:txBody>
          <a:bodyPr/>
          <a:lstStyle/>
          <a:p>
            <a:r>
              <a:rPr lang="ru-RU" dirty="0" smtClean="0"/>
              <a:t>           Рабочие моменты </a:t>
            </a:r>
            <a:endParaRPr lang="ru-RU" dirty="0"/>
          </a:p>
        </p:txBody>
      </p:sp>
      <p:pic>
        <p:nvPicPr>
          <p:cNvPr id="3076" name="Picture 4" descr="C:\Users\0\Downloads\PHOTO-2022-06-24-19-20-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685800"/>
            <a:ext cx="4819650" cy="361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Аккредитация 2022г\Фото\921399d1-319e-4f01-a940-efed0a4c50a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114" y="718457"/>
            <a:ext cx="5038499" cy="352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138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0\Downloads\PHOTO-2022-06-24-19-18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2286000"/>
            <a:ext cx="15240000" cy="11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663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9" y="642257"/>
            <a:ext cx="11495314" cy="5529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1201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7" y="258309"/>
            <a:ext cx="5940425" cy="6599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873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10235834" cy="1507067"/>
          </a:xfrm>
        </p:spPr>
        <p:txBody>
          <a:bodyPr/>
          <a:lstStyle/>
          <a:p>
            <a:r>
              <a:rPr lang="ru-RU" dirty="0" smtClean="0"/>
              <a:t>Моменты обследования</a:t>
            </a:r>
            <a:endParaRPr lang="ru-RU" dirty="0"/>
          </a:p>
        </p:txBody>
      </p:sp>
      <p:pic>
        <p:nvPicPr>
          <p:cNvPr id="3074" name="Picture 2" descr="D:\Аккредитация 2022г\Фото\dcbefacc-5fd2-4d5a-841e-9e22cd0eb86c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850032"/>
            <a:ext cx="4937125" cy="328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Аккредитация 2022г\Фото\b84fe970-8f6c-4063-82c0-a5cc139a71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851089"/>
            <a:ext cx="4933950" cy="328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603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0\Downloads\PHOTO-2020-12-30-16-06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39600" cy="661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84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1"/>
          <p:cNvSpPr>
            <a:spLocks noChangeArrowheads="1"/>
          </p:cNvSpPr>
          <p:nvPr/>
        </p:nvSpPr>
        <p:spPr bwMode="auto">
          <a:xfrm>
            <a:off x="334434" y="1"/>
            <a:ext cx="11425767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             ВПС, требующие экстренной коррекции 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проводиться в ДКХО     </a:t>
            </a:r>
            <a:r>
              <a:rPr lang="ru-RU" alt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endParaRPr lang="en-US" alt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ОАП у недоношенных новорожденных</a:t>
            </a:r>
            <a:br>
              <a:rPr lang="ru-RU" alt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altLang="ru-RU" sz="2800" dirty="0" err="1">
                <a:latin typeface="Times New Roman" pitchFamily="18" charset="0"/>
                <a:cs typeface="Times New Roman" pitchFamily="18" charset="0"/>
              </a:rPr>
              <a:t>Тетрада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err="1">
                <a:latin typeface="Times New Roman" pitchFamily="18" charset="0"/>
                <a:cs typeface="Times New Roman" pitchFamily="18" charset="0"/>
              </a:rPr>
              <a:t>Фалло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 с атрезией ЛА,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критический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стеноз ЛА</a:t>
            </a:r>
            <a:br>
              <a:rPr lang="ru-RU" alt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-  Синдром гипоплазии правых отделов сердца</a:t>
            </a:r>
            <a:r>
              <a:rPr lang="en-US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(гипоплазия или атрезия трехстворчатого</a:t>
            </a:r>
            <a:r>
              <a:rPr lang="en-US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клапана, правого желудочка, клапана и/или</a:t>
            </a:r>
            <a:r>
              <a:rPr lang="en-US" alt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ствола легочной артерии)</a:t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Критическая </a:t>
            </a:r>
            <a:r>
              <a:rPr lang="ru-RU" altLang="ru-RU" sz="2800" dirty="0" err="1">
                <a:latin typeface="Times New Roman" pitchFamily="18" charset="0"/>
                <a:cs typeface="Times New Roman" pitchFamily="18" charset="0"/>
              </a:rPr>
              <a:t>коарктация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 аорты, перерыв дуги</a:t>
            </a:r>
            <a:r>
              <a:rPr lang="en-US" alt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аорты</a:t>
            </a:r>
            <a:r>
              <a:rPr lang="en-US" altLang="ru-RU" sz="2800" dirty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eaLnBrk="1" hangingPunct="1"/>
            <a:r>
              <a:rPr lang="en-US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Все виды ТМС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ТАДЛВ,ЧАДЛВ и т.д.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-  Любой другой порок, сопровождающийся критическим стенозом легочной артерии или аорты, </a:t>
            </a:r>
            <a:r>
              <a:rPr lang="ru-RU" altLang="ru-RU" sz="2800" dirty="0" err="1">
                <a:latin typeface="Times New Roman" pitchFamily="18" charset="0"/>
                <a:cs typeface="Times New Roman" pitchFamily="18" charset="0"/>
              </a:rPr>
              <a:t>коарктацией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 или перерывом дуги 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аорты</a:t>
            </a:r>
          </a:p>
          <a:p>
            <a:pPr eaLnBrk="1" hangingPunct="1"/>
            <a:r>
              <a:rPr lang="ru-RU" altLang="ru-RU" sz="2800" dirty="0" err="1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оспитализируеться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в ДКХО </a:t>
            </a: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220385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820"/>
          </a:xfrm>
        </p:spPr>
        <p:txBody>
          <a:bodyPr>
            <a:normAutofit/>
          </a:bodyPr>
          <a:lstStyle/>
          <a:p>
            <a:r>
              <a:rPr lang="ru-RU" dirty="0" smtClean="0"/>
              <a:t>КОАРКТАЦИИ АОРТЫ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8634"/>
            <a:ext cx="4106840" cy="547936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840" y="1378633"/>
            <a:ext cx="4382655" cy="5479365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495" y="1378631"/>
            <a:ext cx="3702505" cy="547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02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4691"/>
            <a:ext cx="10515600" cy="1496291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 №2.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модифицированного системно-легочного анастомоза по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Блэлок-Тауссиг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Goretex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3,5).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5" y="1620982"/>
            <a:ext cx="6692610" cy="5237018"/>
          </a:xfrm>
        </p:spPr>
      </p:pic>
      <p:pic>
        <p:nvPicPr>
          <p:cNvPr id="6146" name="Picture 2" descr="Tetralogy of Fallot shunt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618" y="1620982"/>
            <a:ext cx="4615055" cy="507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12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049" y="0"/>
            <a:ext cx="65977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537</TotalTime>
  <Words>50</Words>
  <Application>Microsoft Office PowerPoint</Application>
  <PresentationFormat>Произвольный</PresentationFormat>
  <Paragraphs>14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Сектор</vt:lpstr>
      <vt:lpstr>детской кардиохирургии </vt:lpstr>
      <vt:lpstr>Презентация PowerPoint</vt:lpstr>
      <vt:lpstr>Презентация PowerPoint</vt:lpstr>
      <vt:lpstr>Моменты обследования</vt:lpstr>
      <vt:lpstr>Презентация PowerPoint</vt:lpstr>
      <vt:lpstr>Презентация PowerPoint</vt:lpstr>
      <vt:lpstr>КОАРКТАЦИИ АОРТЫ</vt:lpstr>
      <vt:lpstr>Операция №2. Формирование модифицированного системно-легочного анастомоза по Блэлок-Тауссиг (Goretex 3,5).</vt:lpstr>
      <vt:lpstr>Презентация PowerPoint</vt:lpstr>
      <vt:lpstr>Презентация PowerPoint</vt:lpstr>
      <vt:lpstr>Презентация PowerPoint</vt:lpstr>
      <vt:lpstr>Интраоперационный период с торакальными хирургами</vt:lpstr>
      <vt:lpstr>           Рабочие моменты 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класс  отделения детской кардиохирургии</dc:title>
  <dc:creator>Admin</dc:creator>
  <cp:lastModifiedBy>0</cp:lastModifiedBy>
  <cp:revision>61</cp:revision>
  <dcterms:created xsi:type="dcterms:W3CDTF">2019-12-23T12:46:38Z</dcterms:created>
  <dcterms:modified xsi:type="dcterms:W3CDTF">2022-06-24T13:33:49Z</dcterms:modified>
</cp:coreProperties>
</file>