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8"/>
  </p:notesMasterIdLst>
  <p:sldIdLst>
    <p:sldId id="281" r:id="rId2"/>
    <p:sldId id="257" r:id="rId3"/>
    <p:sldId id="282" r:id="rId4"/>
    <p:sldId id="283" r:id="rId5"/>
    <p:sldId id="258" r:id="rId6"/>
    <p:sldId id="284" r:id="rId7"/>
  </p:sldIdLst>
  <p:sldSz cx="12192000" cy="6858000"/>
  <p:notesSz cx="6858000" cy="9144000"/>
  <p:custDataLst>
    <p:tags r:id="rId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рий Козырев" initials="ЮК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91C9"/>
    <a:srgbClr val="0484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>
        <p:scale>
          <a:sx n="60" d="100"/>
          <a:sy n="60" d="100"/>
        </p:scale>
        <p:origin x="-2514" y="-1338"/>
      </p:cViewPr>
      <p:guideLst>
        <p:guide orient="horz" pos="21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commentAuthors" Target="commentAuthors.xml" /><Relationship Id="rId4" Type="http://schemas.openxmlformats.org/officeDocument/2006/relationships/slide" Target="slides/slide3.xml" /><Relationship Id="rId9" Type="http://schemas.openxmlformats.org/officeDocument/2006/relationships/tags" Target="tags/tag1.xml" /><Relationship Id="rId14" Type="http://schemas.openxmlformats.org/officeDocument/2006/relationships/tableStyles" Target="tableStyles.xml" 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7"/>
              <c:tx>
                <c:rich>
                  <a:bodyPr/>
                  <a:lstStyle/>
                  <a:p>
                    <a:r>
                      <a:rPr lang="ru-RU"/>
                      <a:t>37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ru-RU"/>
                      <a:t>39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ru-RU"/>
                      <a:t>117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ru-RU"/>
                      <a:t>146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ru-RU"/>
                      <a:t>151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ru-RU"/>
                      <a:t>246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Закрытие БАЛК</c:v>
                </c:pt>
                <c:pt idx="1">
                  <c:v>Удаление инор. тела сердца</c:v>
                </c:pt>
                <c:pt idx="2">
                  <c:v>Зондирование при  ВЛГ</c:v>
                </c:pt>
                <c:pt idx="3">
                  <c:v>РЭО ДМЖП</c:v>
                </c:pt>
                <c:pt idx="4">
                  <c:v>Атриосептостомия</c:v>
                </c:pt>
                <c:pt idx="5">
                  <c:v>Кат. прав. и лев. Отд.</c:v>
                </c:pt>
                <c:pt idx="6">
                  <c:v>Ангиокардиография</c:v>
                </c:pt>
                <c:pt idx="7">
                  <c:v>Аортография</c:v>
                </c:pt>
                <c:pt idx="8">
                  <c:v>Ангиопластика КСЛА</c:v>
                </c:pt>
                <c:pt idx="9">
                  <c:v>эндов.эмб. или окк.сосуд (РЭО)</c:v>
                </c:pt>
                <c:pt idx="10">
                  <c:v>РЭО ОАП</c:v>
                </c:pt>
                <c:pt idx="11">
                  <c:v>Зонд. пол. сердца</c:v>
                </c:pt>
                <c:pt idx="12">
                  <c:v>РЭО ДМПП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4</c:v>
                </c:pt>
                <c:pt idx="4">
                  <c:v>5</c:v>
                </c:pt>
                <c:pt idx="5">
                  <c:v>9</c:v>
                </c:pt>
                <c:pt idx="6">
                  <c:v>10</c:v>
                </c:pt>
                <c:pt idx="7">
                  <c:v>16</c:v>
                </c:pt>
                <c:pt idx="8">
                  <c:v>17</c:v>
                </c:pt>
                <c:pt idx="9">
                  <c:v>18</c:v>
                </c:pt>
                <c:pt idx="10">
                  <c:v>160</c:v>
                </c:pt>
                <c:pt idx="11">
                  <c:v>160</c:v>
                </c:pt>
                <c:pt idx="12">
                  <c:v>260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6E-6646-B69D-316A4BA1AC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548288"/>
        <c:axId val="158142848"/>
      </c:barChart>
      <c:catAx>
        <c:axId val="1555482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58142848"/>
        <c:crosses val="autoZero"/>
        <c:auto val="1"/>
        <c:lblAlgn val="ctr"/>
        <c:lblOffset val="100"/>
        <c:noMultiLvlLbl val="0"/>
      </c:catAx>
      <c:valAx>
        <c:axId val="158142848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crossAx val="155548288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0786F-5A3C-4B5E-9A54-056BA27F1176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A9E4D-280A-4614-8BDE-045522F5E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B3EF0C-3717-4E51-92E6-29AAF12E7A12}" type="slidenum">
              <a:rPr lang="ru-RU"/>
              <a:pPr/>
              <a:t>1</a:t>
            </a:fld>
            <a:endParaRPr lang="ru-RU"/>
          </a:p>
        </p:txBody>
      </p:sp>
      <p:sp>
        <p:nvSpPr>
          <p:cNvPr id="45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6000" cy="3429000"/>
          </a:xfrm>
          <a:ln/>
        </p:spPr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5459"/>
            <a:ext cx="5486400" cy="411303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C583-3D21-4AAF-9AF3-3FB5AD7DB367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6B13-FA37-453B-9FCD-77DFEB918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C583-3D21-4AAF-9AF3-3FB5AD7DB367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6B13-FA37-453B-9FCD-77DFEB918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C583-3D21-4AAF-9AF3-3FB5AD7DB367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6B13-FA37-453B-9FCD-77DFEB918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2C8BD39-1AD3-49EC-AD88-8991F8046859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E9FB482-CF5D-48DE-B265-E9EAA917DC52}"/>
              </a:ext>
            </a:extLst>
          </p:cNvPr>
          <p:cNvSpPr/>
          <p:nvPr userDrawn="1"/>
        </p:nvSpPr>
        <p:spPr>
          <a:xfrm>
            <a:off x="12449" y="6772425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BC8214BF-AB9F-4AF4-A384-AF76185EC8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849" y="-573"/>
            <a:ext cx="5186363" cy="6858575"/>
          </a:xfrm>
        </p:spPr>
        <p:txBody>
          <a:bodyPr/>
          <a:lstStyle/>
          <a:p>
            <a:endParaRPr lang="ru-RU"/>
          </a:p>
        </p:txBody>
      </p:sp>
      <p:grpSp>
        <p:nvGrpSpPr>
          <p:cNvPr id="2" name="Группа 11">
            <a:extLst>
              <a:ext uri="{FF2B5EF4-FFF2-40B4-BE49-F238E27FC236}">
                <a16:creationId xmlns:a16="http://schemas.microsoft.com/office/drawing/2014/main" id="{C5AA7176-3A2C-49F1-9C4E-FE527AD17C8A}"/>
              </a:ext>
            </a:extLst>
          </p:cNvPr>
          <p:cNvGrpSpPr/>
          <p:nvPr userDrawn="1"/>
        </p:nvGrpSpPr>
        <p:grpSpPr>
          <a:xfrm>
            <a:off x="5207214" y="36075"/>
            <a:ext cx="2844751" cy="274500"/>
            <a:chOff x="5228062" y="49500"/>
            <a:chExt cx="2844750" cy="274500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6DD6CEFC-74C9-42E3-9A15-7E5AD03F1AB5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id="{B05CC5AB-B2FE-45A2-8351-F7FAC24576A8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15">
            <a:extLst>
              <a:ext uri="{FF2B5EF4-FFF2-40B4-BE49-F238E27FC236}">
                <a16:creationId xmlns:a16="http://schemas.microsoft.com/office/drawing/2014/main" id="{7E39241B-876E-4AED-942B-6E85AD20689C}"/>
              </a:ext>
            </a:extLst>
          </p:cNvPr>
          <p:cNvGrpSpPr/>
          <p:nvPr userDrawn="1"/>
        </p:nvGrpSpPr>
        <p:grpSpPr>
          <a:xfrm>
            <a:off x="9382651" y="6596925"/>
            <a:ext cx="2844751" cy="274500"/>
            <a:chOff x="9347250" y="6571200"/>
            <a:chExt cx="2844750" cy="274500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8B3513E3-026C-49C0-B81A-C96422514B45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Блок-схема: объединение 14">
              <a:extLst>
                <a:ext uri="{FF2B5EF4-FFF2-40B4-BE49-F238E27FC236}">
                  <a16:creationId xmlns:a16="http://schemas.microsoft.com/office/drawing/2014/main" id="{0B32E86A-746E-4797-A91A-A3FBCC6E9DF4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F575B0D5-22DA-440E-9C31-B2A4DBC1D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6"/>
            <a:ext cx="52578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434E2D8C-514C-4478-9755-114A8D47B7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1" y="2033588"/>
            <a:ext cx="5186363" cy="4049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32669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B09B1CA-EBC3-45ED-866C-A928D25B7DCC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8176F4C-DDB5-47C0-9A2D-BC6D072E2A86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2">
            <a:extLst>
              <a:ext uri="{FF2B5EF4-FFF2-40B4-BE49-F238E27FC236}">
                <a16:creationId xmlns:a16="http://schemas.microsoft.com/office/drawing/2014/main" id="{95C691DB-68BF-4C8D-A575-7EBB0EE0C76A}"/>
              </a:ext>
            </a:extLst>
          </p:cNvPr>
          <p:cNvGrpSpPr/>
          <p:nvPr userDrawn="1"/>
        </p:nvGrpSpPr>
        <p:grpSpPr>
          <a:xfrm>
            <a:off x="4161002" y="150"/>
            <a:ext cx="2844751" cy="286020"/>
            <a:chOff x="9347250" y="37980"/>
            <a:chExt cx="2844750" cy="286020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E9C69038-A7C2-46DA-995C-B089B30ADF2F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Блок-схема: объединение 11">
              <a:extLst>
                <a:ext uri="{FF2B5EF4-FFF2-40B4-BE49-F238E27FC236}">
                  <a16:creationId xmlns:a16="http://schemas.microsoft.com/office/drawing/2014/main" id="{F3850B92-9E22-42B8-A39E-5BA489B0EB65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16">
            <a:extLst>
              <a:ext uri="{FF2B5EF4-FFF2-40B4-BE49-F238E27FC236}">
                <a16:creationId xmlns:a16="http://schemas.microsoft.com/office/drawing/2014/main" id="{7822E466-855B-4442-A397-FDD24D99F19E}"/>
              </a:ext>
            </a:extLst>
          </p:cNvPr>
          <p:cNvGrpSpPr/>
          <p:nvPr userDrawn="1"/>
        </p:nvGrpSpPr>
        <p:grpSpPr>
          <a:xfrm>
            <a:off x="-35249" y="6583500"/>
            <a:ext cx="2844751" cy="274500"/>
            <a:chOff x="-35250" y="6583500"/>
            <a:chExt cx="2844750" cy="274500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6658A08D-6070-41C7-B9C3-9579B8979EA2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Блок-схема: объединение 15">
              <a:extLst>
                <a:ext uri="{FF2B5EF4-FFF2-40B4-BE49-F238E27FC236}">
                  <a16:creationId xmlns:a16="http://schemas.microsoft.com/office/drawing/2014/main" id="{F321DC82-A1D0-4D3B-B1CC-E6EF61B43CDB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A81D2C4-237B-4375-A124-443EEE9EFD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5637" y="9000"/>
            <a:ext cx="5186363" cy="3330000"/>
          </a:xfrm>
        </p:spPr>
        <p:txBody>
          <a:bodyPr/>
          <a:lstStyle/>
          <a:p>
            <a:endParaRPr lang="ru-RU"/>
          </a:p>
        </p:txBody>
      </p:sp>
      <p:sp>
        <p:nvSpPr>
          <p:cNvPr id="19" name="Заголовок 16">
            <a:extLst>
              <a:ext uri="{FF2B5EF4-FFF2-40B4-BE49-F238E27FC236}">
                <a16:creationId xmlns:a16="http://schemas.microsoft.com/office/drawing/2014/main" id="{C1DC7014-C657-46AE-BDA0-0F2510881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987" y="485502"/>
            <a:ext cx="52578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18">
            <a:extLst>
              <a:ext uri="{FF2B5EF4-FFF2-40B4-BE49-F238E27FC236}">
                <a16:creationId xmlns:a16="http://schemas.microsoft.com/office/drawing/2014/main" id="{4889B129-E379-4BE5-B414-02CE978C23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988" y="2153964"/>
            <a:ext cx="5186363" cy="4049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4" name="Рисунок 2">
            <a:extLst>
              <a:ext uri="{FF2B5EF4-FFF2-40B4-BE49-F238E27FC236}">
                <a16:creationId xmlns:a16="http://schemas.microsoft.com/office/drawing/2014/main" id="{9FB325DF-4766-47F9-9CBB-0CD6BE9261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84637" y="3519000"/>
            <a:ext cx="5186363" cy="3330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480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B09B1CA-EBC3-45ED-866C-A928D25B7DCC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8176F4C-DDB5-47C0-9A2D-BC6D072E2A86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95C691DB-68BF-4C8D-A575-7EBB0EE0C76A}"/>
              </a:ext>
            </a:extLst>
          </p:cNvPr>
          <p:cNvGrpSpPr/>
          <p:nvPr userDrawn="1"/>
        </p:nvGrpSpPr>
        <p:grpSpPr>
          <a:xfrm>
            <a:off x="9347251" y="37980"/>
            <a:ext cx="2844751" cy="286020"/>
            <a:chOff x="9347250" y="37980"/>
            <a:chExt cx="2844750" cy="286020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E9C69038-A7C2-46DA-995C-B089B30ADF2F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Блок-схема: объединение 11">
              <a:extLst>
                <a:ext uri="{FF2B5EF4-FFF2-40B4-BE49-F238E27FC236}">
                  <a16:creationId xmlns:a16="http://schemas.microsoft.com/office/drawing/2014/main" id="{F3850B92-9E22-42B8-A39E-5BA489B0EB65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7822E466-855B-4442-A397-FDD24D99F19E}"/>
              </a:ext>
            </a:extLst>
          </p:cNvPr>
          <p:cNvGrpSpPr/>
          <p:nvPr userDrawn="1"/>
        </p:nvGrpSpPr>
        <p:grpSpPr>
          <a:xfrm>
            <a:off x="-35249" y="6583500"/>
            <a:ext cx="2844751" cy="274500"/>
            <a:chOff x="-35250" y="6583500"/>
            <a:chExt cx="2844750" cy="274500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6658A08D-6070-41C7-B9C3-9579B8979EA2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Блок-схема: объединение 15">
              <a:extLst>
                <a:ext uri="{FF2B5EF4-FFF2-40B4-BE49-F238E27FC236}">
                  <a16:creationId xmlns:a16="http://schemas.microsoft.com/office/drawing/2014/main" id="{F321DC82-A1D0-4D3B-B1CC-E6EF61B43CDB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2AF3CEDE-46AE-4D4F-93A9-CDDF28AD5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id="{24E023CD-DED5-4691-A1DC-108A375C4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76919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B09B1CA-EBC3-45ED-866C-A928D25B7DCC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8176F4C-DDB5-47C0-9A2D-BC6D072E2A86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95C691DB-68BF-4C8D-A575-7EBB0EE0C76A}"/>
              </a:ext>
            </a:extLst>
          </p:cNvPr>
          <p:cNvGrpSpPr/>
          <p:nvPr userDrawn="1"/>
        </p:nvGrpSpPr>
        <p:grpSpPr>
          <a:xfrm>
            <a:off x="4161002" y="150"/>
            <a:ext cx="2844751" cy="286020"/>
            <a:chOff x="9347250" y="37980"/>
            <a:chExt cx="2844750" cy="286020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E9C69038-A7C2-46DA-995C-B089B30ADF2F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Блок-схема: объединение 11">
              <a:extLst>
                <a:ext uri="{FF2B5EF4-FFF2-40B4-BE49-F238E27FC236}">
                  <a16:creationId xmlns:a16="http://schemas.microsoft.com/office/drawing/2014/main" id="{F3850B92-9E22-42B8-A39E-5BA489B0EB65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7822E466-855B-4442-A397-FDD24D99F19E}"/>
              </a:ext>
            </a:extLst>
          </p:cNvPr>
          <p:cNvGrpSpPr/>
          <p:nvPr userDrawn="1"/>
        </p:nvGrpSpPr>
        <p:grpSpPr>
          <a:xfrm>
            <a:off x="-35249" y="6583500"/>
            <a:ext cx="2844751" cy="274500"/>
            <a:chOff x="-35250" y="6583500"/>
            <a:chExt cx="2844750" cy="274500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6658A08D-6070-41C7-B9C3-9579B8979EA2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Блок-схема: объединение 15">
              <a:extLst>
                <a:ext uri="{FF2B5EF4-FFF2-40B4-BE49-F238E27FC236}">
                  <a16:creationId xmlns:a16="http://schemas.microsoft.com/office/drawing/2014/main" id="{F321DC82-A1D0-4D3B-B1CC-E6EF61B43CDB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A81D2C4-237B-4375-A124-443EEE9EFD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5637" y="0"/>
            <a:ext cx="5186363" cy="6846330"/>
          </a:xfrm>
        </p:spPr>
        <p:txBody>
          <a:bodyPr/>
          <a:lstStyle/>
          <a:p>
            <a:endParaRPr lang="ru-RU"/>
          </a:p>
        </p:txBody>
      </p:sp>
      <p:sp>
        <p:nvSpPr>
          <p:cNvPr id="19" name="Заголовок 16">
            <a:extLst>
              <a:ext uri="{FF2B5EF4-FFF2-40B4-BE49-F238E27FC236}">
                <a16:creationId xmlns:a16="http://schemas.microsoft.com/office/drawing/2014/main" id="{C1DC7014-C657-46AE-BDA0-0F2510881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987" y="485502"/>
            <a:ext cx="52578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18">
            <a:extLst>
              <a:ext uri="{FF2B5EF4-FFF2-40B4-BE49-F238E27FC236}">
                <a16:creationId xmlns:a16="http://schemas.microsoft.com/office/drawing/2014/main" id="{4889B129-E379-4BE5-B414-02CE978C23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988" y="2153964"/>
            <a:ext cx="5186363" cy="4049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31326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351" y="304801"/>
            <a:ext cx="10668000" cy="1216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755651" y="1752600"/>
            <a:ext cx="10668000" cy="42672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12800" y="624522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ООО "АСУ XXI ВЕК"    2002-2007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2AC1A-30F3-498E-AEEE-8E000C41B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C583-3D21-4AAF-9AF3-3FB5AD7DB367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6B13-FA37-453B-9FCD-77DFEB918F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0684085-A65D-48CB-853F-BA40CE30AECB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B24EF2B-DCC6-4F42-B182-52EA31DA44C1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0B8F308-D14E-468A-BDD0-FE5CA6BCC169}"/>
              </a:ext>
            </a:extLst>
          </p:cNvPr>
          <p:cNvGrpSpPr/>
          <p:nvPr userDrawn="1"/>
        </p:nvGrpSpPr>
        <p:grpSpPr>
          <a:xfrm>
            <a:off x="9347251" y="37980"/>
            <a:ext cx="2844751" cy="286020"/>
            <a:chOff x="9347250" y="37980"/>
            <a:chExt cx="2844750" cy="286020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0A290FDB-D55C-47F4-8A80-20C71FD04293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id="{7A9E373D-E381-4700-9BA1-4757289B2458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F2AEF08-A2F0-4D1E-808A-CE246DB84EBE}"/>
              </a:ext>
            </a:extLst>
          </p:cNvPr>
          <p:cNvGrpSpPr/>
          <p:nvPr userDrawn="1"/>
        </p:nvGrpSpPr>
        <p:grpSpPr>
          <a:xfrm>
            <a:off x="-35249" y="6583500"/>
            <a:ext cx="2844751" cy="274500"/>
            <a:chOff x="-35250" y="6583500"/>
            <a:chExt cx="2844750" cy="274500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8D3008D3-099D-4E42-8849-EAF8119FD912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id="{40C47B08-6053-429A-8F6A-35A633767771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C583-3D21-4AAF-9AF3-3FB5AD7DB367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6B13-FA37-453B-9FCD-77DFEB918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C583-3D21-4AAF-9AF3-3FB5AD7DB367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6B13-FA37-453B-9FCD-77DFEB918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C583-3D21-4AAF-9AF3-3FB5AD7DB367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6B13-FA37-453B-9FCD-77DFEB918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C583-3D21-4AAF-9AF3-3FB5AD7DB367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6B13-FA37-453B-9FCD-77DFEB918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C583-3D21-4AAF-9AF3-3FB5AD7DB367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6B13-FA37-453B-9FCD-77DFEB918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C583-3D21-4AAF-9AF3-3FB5AD7DB367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6B13-FA37-453B-9FCD-77DFEB918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C583-3D21-4AAF-9AF3-3FB5AD7DB367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6B13-FA37-453B-9FCD-77DFEB918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hyperlink" Target="https://presentation-creation.ru/" TargetMode="Externa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C583-3D21-4AAF-9AF3-3FB5AD7DB367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C6B13-FA37-453B-9FCD-77DFEB918FA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8"/>
            <a:extLst>
              <a:ext uri="{FF2B5EF4-FFF2-40B4-BE49-F238E27FC236}">
                <a16:creationId xmlns:a16="http://schemas.microsoft.com/office/drawing/2014/main" id="{3338D9FF-21EF-468B-966D-AC02DDF30269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3" cy="7577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60" r:id="rId14"/>
    <p:sldLayoutId id="2147483661" r:id="rId15"/>
    <p:sldLayoutId id="2147483682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16.xml" /><Relationship Id="rId4" Type="http://schemas.openxmlformats.org/officeDocument/2006/relationships/image" Target="../media/image8.jpe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13.xml" /><Relationship Id="rId4" Type="http://schemas.openxmlformats.org/officeDocument/2006/relationships/chart" Target="../charts/chart1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571463" y="2177361"/>
            <a:ext cx="11049077" cy="2286016"/>
          </a:xfrm>
          <a:prstGeom prst="round2DiagRect">
            <a:avLst>
              <a:gd name="adj1" fmla="val 50000"/>
              <a:gd name="adj2" fmla="val 0"/>
            </a:avLst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детской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ангиохирургии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интервенционной кардиологии.</a:t>
            </a:r>
            <a:endParaRPr lang="ru-RU" sz="3200" dirty="0"/>
          </a:p>
        </p:txBody>
      </p:sp>
      <p:sp>
        <p:nvSpPr>
          <p:cNvPr id="457731" name="Rectangle 3"/>
          <p:cNvSpPr>
            <a:spLocks noChangeArrowheads="1"/>
          </p:cNvSpPr>
          <p:nvPr/>
        </p:nvSpPr>
        <p:spPr bwMode="auto">
          <a:xfrm>
            <a:off x="2" y="2744272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457732" name="Rectangle 4"/>
          <p:cNvSpPr>
            <a:spLocks noChangeArrowheads="1"/>
          </p:cNvSpPr>
          <p:nvPr/>
        </p:nvSpPr>
        <p:spPr bwMode="auto">
          <a:xfrm>
            <a:off x="1" y="2744272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457733" name="Rectangle 5"/>
          <p:cNvSpPr>
            <a:spLocks noChangeArrowheads="1"/>
          </p:cNvSpPr>
          <p:nvPr/>
        </p:nvSpPr>
        <p:spPr bwMode="auto">
          <a:xfrm>
            <a:off x="2" y="2744272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457734" name="Rectangle 6"/>
          <p:cNvSpPr>
            <a:spLocks noChangeArrowheads="1"/>
          </p:cNvSpPr>
          <p:nvPr/>
        </p:nvSpPr>
        <p:spPr bwMode="auto">
          <a:xfrm>
            <a:off x="2" y="2744272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3508" y="4869160"/>
            <a:ext cx="1106703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dirty="0" err="1"/>
              <a:t>Амиров</a:t>
            </a:r>
            <a:r>
              <a:rPr lang="ru-RU" sz="2800" b="1" i="1" dirty="0"/>
              <a:t> Р.Б.</a:t>
            </a: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447596" y="877365"/>
            <a:ext cx="9025003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ГККП на ПХВ «Областная детская больница» УЗ ТО</a:t>
            </a:r>
            <a:endParaRPr lang="ru-RU" sz="36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6240357"/>
            <a:ext cx="7334259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7675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Шымкент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  2022г.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11" name="Picture 2" descr="https://otyrar.kz/wp-content/uploads/2014/08/DSC_01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43"/>
          <a:stretch/>
        </p:blipFill>
        <p:spPr bwMode="auto">
          <a:xfrm>
            <a:off x="2" y="0"/>
            <a:ext cx="2450999" cy="21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эмблемаЯблоко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000" y="4616027"/>
            <a:ext cx="1866000" cy="20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CB5E0D7-A100-4360-B842-E165E2E10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00" y="365126"/>
            <a:ext cx="5257800" cy="1325563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ГКП на ПХВ «Областная детская больница» УОЗ ТО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A98C920F-FE29-4D43-90EC-355F494088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4059" y="1603267"/>
            <a:ext cx="6201943" cy="2115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крупный многопрофильный стационар на 427 коек, в котором сосредоточены все виды специализированной медицинской помощи детям, а также высокоспециализированной медицинской помощи.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отделений,  31 профиль койки.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коек дневного стационара.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CB20C20-1444-4FB9-8AD0-196B753F5B5E}"/>
              </a:ext>
            </a:extLst>
          </p:cNvPr>
          <p:cNvSpPr/>
          <p:nvPr/>
        </p:nvSpPr>
        <p:spPr>
          <a:xfrm>
            <a:off x="156003" y="3454526"/>
            <a:ext cx="58753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начала 2020 года, в целях доступности и улучшения качества оказания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интервеционной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ангиохирургической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помощи детскому населению Туркестанской области, на базе ГКП на ПХВ «Областная детская больница» УОЗ ТО открыто отделение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Ангиохирургии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рентгенохирургии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интервенционной хирургии)». </a:t>
            </a:r>
          </a:p>
          <a:p>
            <a:pPr marL="285750" indent="-285750">
              <a:buBlip>
                <a:blip r:embed="rId2"/>
              </a:buBlip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Ранее данный профиль, входил  в составе отделения кардиохирургии, ежегодно малоинвазивным методом проводилось более 400 операций, при врожденных пороках сердца, в том числе и сосудистая хирургия.</a:t>
            </a:r>
          </a:p>
        </p:txBody>
      </p:sp>
      <p:pic>
        <p:nvPicPr>
          <p:cNvPr id="2050" name="Picture 2" descr="https://otyrar.kz/wp-content/uploads/2014/08/DSC_01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43"/>
          <a:stretch/>
        </p:blipFill>
        <p:spPr bwMode="auto">
          <a:xfrm>
            <a:off x="6492459" y="324000"/>
            <a:ext cx="5699543" cy="625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674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628650" y="184150"/>
            <a:ext cx="10998200" cy="790575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КАДРОВОЕ ОБЕСПЕЧЕНИЕ</a:t>
            </a:r>
            <a:endParaRPr lang="ru-RU" sz="2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0850" y="5162550"/>
            <a:ext cx="11092819" cy="169545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28650" y="5251450"/>
            <a:ext cx="110939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ru-RU" sz="2000" dirty="0">
                <a:latin typeface="Calibri" pitchFamily="34" charset="0"/>
                <a:cs typeface="Times New Roman" pitchFamily="18" charset="0"/>
              </a:rPr>
              <a:t>Отделение развернуто на 14 кардиохирургических коек. 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ru-RU" sz="2000" dirty="0"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ru-RU" sz="2000" dirty="0">
                <a:latin typeface="Calibri" pitchFamily="34" charset="0"/>
                <a:cs typeface="Times New Roman" pitchFamily="18" charset="0"/>
              </a:rPr>
              <a:t>Врачи: </a:t>
            </a:r>
            <a:r>
              <a:rPr lang="ru-RU" sz="2000" dirty="0" err="1">
                <a:latin typeface="Calibri" pitchFamily="34" charset="0"/>
                <a:cs typeface="Times New Roman" pitchFamily="18" charset="0"/>
              </a:rPr>
              <a:t>ангиохирурги</a:t>
            </a:r>
            <a:r>
              <a:rPr lang="ru-RU" sz="2000" dirty="0">
                <a:latin typeface="Calibri" pitchFamily="34" charset="0"/>
                <a:cs typeface="Times New Roman" pitchFamily="18" charset="0"/>
              </a:rPr>
              <a:t> – 2, 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ru-RU" sz="2000" dirty="0"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ru-RU" sz="2000" dirty="0">
                <a:latin typeface="Calibri" pitchFamily="34" charset="0"/>
                <a:cs typeface="Times New Roman" pitchFamily="18" charset="0"/>
              </a:rPr>
              <a:t> Средний медицинский персонал – 8 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ru-RU" sz="2000" dirty="0">
                <a:latin typeface="Calibri" pitchFamily="34" charset="0"/>
                <a:cs typeface="Times New Roman" pitchFamily="18" charset="0"/>
              </a:rPr>
              <a:t> Младший медицинский персонал - 6    </a:t>
            </a:r>
          </a:p>
        </p:txBody>
      </p:sp>
      <p:pic>
        <p:nvPicPr>
          <p:cNvPr id="15362" name="Picture 2" descr="C:\Users\1\Desktop\IMG-20220628-WA0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000" y="1044000"/>
            <a:ext cx="6089229" cy="4057900"/>
          </a:xfrm>
          <a:prstGeom prst="rect">
            <a:avLst/>
          </a:prstGeom>
          <a:noFill/>
        </p:spPr>
      </p:pic>
      <p:pic>
        <p:nvPicPr>
          <p:cNvPr id="15363" name="Picture 3" descr="C:\Users\1\Desktop\IMG-20220628-WA00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31000" y="3249000"/>
            <a:ext cx="2790000" cy="1859273"/>
          </a:xfrm>
          <a:prstGeom prst="rect">
            <a:avLst/>
          </a:prstGeom>
          <a:noFill/>
        </p:spPr>
      </p:pic>
      <p:pic>
        <p:nvPicPr>
          <p:cNvPr id="15364" name="Picture 4" descr="C:\Users\1\Desktop\IMG-20220628-WA00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1000" y="1044000"/>
            <a:ext cx="3059264" cy="20387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0960" y="1785926"/>
            <a:ext cx="11525331" cy="4572031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defRPr/>
            </a:pPr>
            <a:r>
              <a:rPr lang="ru-RU" sz="2800" b="1" dirty="0">
                <a:latin typeface="Calibri" pitchFamily="34" charset="0"/>
                <a:cs typeface="Times New Roman" pitchFamily="18" charset="0"/>
              </a:rPr>
              <a:t>Оказание высокоспециализированной плановой и экстренной помощи детям с заболеваниями сердца и сосудов у детей, врожденными порками сердца (от 0 до 18 лет включительно); </a:t>
            </a:r>
          </a:p>
          <a:p>
            <a:pPr algn="just">
              <a:spcBef>
                <a:spcPts val="0"/>
              </a:spcBef>
              <a:defRPr/>
            </a:pPr>
            <a:endParaRPr lang="ru-RU" sz="2400" dirty="0">
              <a:latin typeface="Calibri" pitchFamily="34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ru-RU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Первая операция в </a:t>
            </a:r>
            <a:r>
              <a:rPr lang="ru-RU" sz="2400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рентген-операционной</a:t>
            </a:r>
            <a:r>
              <a:rPr lang="ru-RU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выполнена 2 февраля 2015 года - Пациент С., 2 года. Диагноз: Врожденная </a:t>
            </a:r>
            <a:r>
              <a:rPr lang="ru-RU" sz="2400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ангиодисплазия</a:t>
            </a:r>
            <a:r>
              <a:rPr lang="ru-RU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. Венозная мальформация лобной области.</a:t>
            </a:r>
          </a:p>
          <a:p>
            <a:pPr>
              <a:spcBef>
                <a:spcPts val="0"/>
              </a:spcBef>
            </a:pPr>
            <a:r>
              <a:rPr lang="ru-RU" sz="2400" dirty="0">
                <a:latin typeface="+mj-lt"/>
                <a:cs typeface="Times New Roman" pitchFamily="18" charset="0"/>
              </a:rPr>
              <a:t>С 0</a:t>
            </a:r>
            <a:r>
              <a:rPr lang="x-none" sz="2400">
                <a:latin typeface="+mj-lt"/>
                <a:cs typeface="Times New Roman" pitchFamily="18" charset="0"/>
              </a:rPr>
              <a:t>2.</a:t>
            </a:r>
            <a:r>
              <a:rPr lang="ru-RU" sz="2400" dirty="0">
                <a:latin typeface="+mj-lt"/>
                <a:cs typeface="Times New Roman" pitchFamily="18" charset="0"/>
              </a:rPr>
              <a:t>02.2015г.</a:t>
            </a:r>
            <a:r>
              <a:rPr lang="x-none" sz="2400">
                <a:latin typeface="+mj-lt"/>
                <a:cs typeface="Times New Roman" pitchFamily="18" charset="0"/>
              </a:rPr>
              <a:t> </a:t>
            </a:r>
            <a:r>
              <a:rPr lang="ru-RU" sz="2400" dirty="0">
                <a:latin typeface="+mj-lt"/>
                <a:cs typeface="Times New Roman" pitchFamily="18" charset="0"/>
              </a:rPr>
              <a:t>П</a:t>
            </a:r>
            <a:r>
              <a:rPr lang="x-none" sz="2400">
                <a:latin typeface="+mj-lt"/>
                <a:cs typeface="Times New Roman" pitchFamily="18" charset="0"/>
              </a:rPr>
              <a:t>о </a:t>
            </a:r>
            <a:r>
              <a:rPr lang="ru-RU" sz="2400" dirty="0">
                <a:latin typeface="+mj-lt"/>
                <a:cs typeface="Times New Roman" pitchFamily="18" charset="0"/>
              </a:rPr>
              <a:t>30</a:t>
            </a:r>
            <a:r>
              <a:rPr lang="x-none" sz="2400">
                <a:latin typeface="+mj-lt"/>
                <a:cs typeface="Times New Roman" pitchFamily="18" charset="0"/>
              </a:rPr>
              <a:t>.</a:t>
            </a:r>
            <a:r>
              <a:rPr lang="ru-RU" sz="2400" dirty="0">
                <a:latin typeface="+mj-lt"/>
                <a:cs typeface="Times New Roman" pitchFamily="18" charset="0"/>
              </a:rPr>
              <a:t>04</a:t>
            </a:r>
            <a:r>
              <a:rPr lang="x-none" sz="2400">
                <a:latin typeface="+mj-lt"/>
                <a:cs typeface="Times New Roman" pitchFamily="18" charset="0"/>
              </a:rPr>
              <a:t>.20</a:t>
            </a:r>
            <a:r>
              <a:rPr lang="ru-RU" sz="2400" dirty="0">
                <a:latin typeface="+mj-lt"/>
                <a:cs typeface="Times New Roman" pitchFamily="18" charset="0"/>
              </a:rPr>
              <a:t>22</a:t>
            </a:r>
            <a:r>
              <a:rPr lang="x-none" sz="2400">
                <a:latin typeface="+mj-lt"/>
                <a:cs typeface="Times New Roman" pitchFamily="18" charset="0"/>
              </a:rPr>
              <a:t>гг.</a:t>
            </a:r>
            <a:r>
              <a:rPr lang="ru-RU" sz="2400" dirty="0">
                <a:latin typeface="+mj-lt"/>
                <a:cs typeface="Times New Roman" pitchFamily="18" charset="0"/>
              </a:rPr>
              <a:t> – оперированы более 2000 детей, в том числе 1300 детей с заболеваниями сосудов.</a:t>
            </a:r>
          </a:p>
          <a:p>
            <a:pPr>
              <a:spcBef>
                <a:spcPts val="0"/>
              </a:spcBef>
            </a:pPr>
            <a:endParaRPr lang="ru-RU" sz="2400" dirty="0">
              <a:solidFill>
                <a:srgbClr val="00B050"/>
              </a:solidFill>
              <a:latin typeface="+mj-lt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1600" dirty="0">
              <a:solidFill>
                <a:srgbClr val="00B050"/>
              </a:solidFill>
              <a:latin typeface="+mj-lt"/>
            </a:endParaRPr>
          </a:p>
          <a:p>
            <a:pPr algn="just">
              <a:spcBef>
                <a:spcPts val="0"/>
              </a:spcBef>
              <a:defRPr/>
            </a:pPr>
            <a:endParaRPr lang="ru-RU" sz="1600" b="1" dirty="0">
              <a:solidFill>
                <a:srgbClr val="00B05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2063552" y="188641"/>
            <a:ext cx="9985109" cy="8640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ОСНОВНЫЕ НАПРАВЛЕНИЯ ДЕЯТЕЛЬНОСТИ ОТДЕЛЕНИЯ</a:t>
            </a:r>
          </a:p>
        </p:txBody>
      </p:sp>
      <p:pic>
        <p:nvPicPr>
          <p:cNvPr id="7" name="Picture 2" descr="https://otyrar.kz/wp-content/uploads/2014/08/DSC_011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43"/>
          <a:stretch/>
        </p:blipFill>
        <p:spPr bwMode="auto">
          <a:xfrm>
            <a:off x="0" y="0"/>
            <a:ext cx="2045999" cy="171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13EE15F-86CE-49BB-BA06-D4F43A32BE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9" b="129"/>
          <a:stretch>
            <a:fillRect/>
          </a:stretch>
        </p:blipFill>
        <p:spPr/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337F4F8C-36B0-4DEE-8AA3-2EEA53A2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4002"/>
            <a:ext cx="6996000" cy="764999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Операции, выполненные в рентген-операционной  </a:t>
            </a:r>
            <a:r>
              <a:rPr lang="ru-RU" sz="4000" dirty="0">
                <a:solidFill>
                  <a:srgbClr val="2191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2021 г. </a:t>
            </a:r>
          </a:p>
        </p:txBody>
      </p:sp>
      <p:pic>
        <p:nvPicPr>
          <p:cNvPr id="3074" name="Picture 2" descr="Возможно, это изображение (стоит и в помещении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4" r="2147" b="-7479"/>
          <a:stretch/>
        </p:blipFill>
        <p:spPr bwMode="auto">
          <a:xfrm>
            <a:off x="6996000" y="3294000"/>
            <a:ext cx="5196000" cy="377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962798766"/>
              </p:ext>
            </p:extLst>
          </p:nvPr>
        </p:nvGraphicFramePr>
        <p:xfrm>
          <a:off x="0" y="1224000"/>
          <a:ext cx="7581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06432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1000" y="274638"/>
            <a:ext cx="6975000" cy="6349362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/>
              <a:t>Актуальным направлением современной медицины является непрекращающийся поиск новых, </a:t>
            </a:r>
            <a:r>
              <a:rPr lang="ru-RU" sz="2800" u="sng" dirty="0" err="1"/>
              <a:t>малоинвазивных</a:t>
            </a:r>
            <a:r>
              <a:rPr lang="ru-RU" sz="2800" u="sng" dirty="0"/>
              <a:t> методов </a:t>
            </a:r>
            <a:r>
              <a:rPr lang="ru-RU" sz="2800" dirty="0"/>
              <a:t>коррекции пороков сердца. </a:t>
            </a:r>
            <a:r>
              <a:rPr lang="ru-RU" sz="2800" b="1" i="1" dirty="0" err="1"/>
              <a:t>Малоинвазивные</a:t>
            </a:r>
            <a:r>
              <a:rPr lang="ru-RU" sz="2800" b="1" i="1" dirty="0"/>
              <a:t> методы </a:t>
            </a:r>
            <a:r>
              <a:rPr lang="ru-RU" sz="2800" dirty="0"/>
              <a:t>наряду с  высокой эффективностью и хорошими непосредственными и отдаленными результатами лечения являются </a:t>
            </a:r>
            <a:r>
              <a:rPr lang="ru-RU" sz="2800" u="sng" dirty="0" err="1"/>
              <a:t>малотравматичными</a:t>
            </a:r>
            <a:r>
              <a:rPr lang="ru-RU" sz="2800" dirty="0"/>
              <a:t>, выполняются без использования </a:t>
            </a:r>
            <a:r>
              <a:rPr lang="ru-RU" sz="2800" u="sng" dirty="0"/>
              <a:t>искусственного кровообращения</a:t>
            </a:r>
            <a:r>
              <a:rPr lang="ru-RU" sz="2800" dirty="0"/>
              <a:t>, </a:t>
            </a:r>
            <a:r>
              <a:rPr lang="ru-RU" sz="2800" u="sng" dirty="0"/>
              <a:t>длительного наркоза</a:t>
            </a:r>
            <a:r>
              <a:rPr lang="ru-RU" sz="2800" dirty="0"/>
              <a:t>. Послеоперационный период после </a:t>
            </a:r>
            <a:r>
              <a:rPr lang="ru-RU" sz="2800" dirty="0" err="1"/>
              <a:t>эндоваскулярной</a:t>
            </a:r>
            <a:r>
              <a:rPr lang="ru-RU" sz="2800" dirty="0"/>
              <a:t> малоинвазивной операции протекает </a:t>
            </a:r>
            <a:r>
              <a:rPr lang="ru-RU" sz="2800" u="sng" dirty="0"/>
              <a:t>более легко</a:t>
            </a:r>
            <a:r>
              <a:rPr lang="ru-RU" sz="2800" dirty="0"/>
              <a:t>, длительность пребывания больного в стационаре после выполненной операции </a:t>
            </a:r>
            <a:r>
              <a:rPr lang="ru-RU" sz="2800" u="sng" dirty="0"/>
              <a:t>не превышает 4 – 5 дней</a:t>
            </a:r>
            <a:r>
              <a:rPr lang="ru-RU" sz="2000" dirty="0"/>
              <a:t>.</a:t>
            </a:r>
          </a:p>
        </p:txBody>
      </p:sp>
      <p:pic>
        <p:nvPicPr>
          <p:cNvPr id="3" name="Picture 2" descr="https://cmchospital.ge/uploads/sub_services/5d73ad5461aa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1" t="-941"/>
          <a:stretch/>
        </p:blipFill>
        <p:spPr bwMode="auto">
          <a:xfrm>
            <a:off x="246000" y="819000"/>
            <a:ext cx="4590000" cy="47365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636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12d7a383a0ab338a6a5525e6aa9db33a90a2d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1071</TotalTime>
  <Words>333</Words>
  <Application>Microsoft Office PowerPoint</Application>
  <PresentationFormat>Широкоэкранный</PresentationFormat>
  <Paragraphs>32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ГКП на ПХВ «Областная детская больница» УОЗ ТО</vt:lpstr>
      <vt:lpstr>Презентация PowerPoint</vt:lpstr>
      <vt:lpstr>Презентация PowerPoint</vt:lpstr>
      <vt:lpstr>Операции, выполненные в рентген-операционной  до 2021 г. </vt:lpstr>
      <vt:lpstr>Актуальным направлением современной медицины является непрекращающийся поиск новых, малоинвазивных методов коррекции пороков сердца. Малоинвазивные методы наряду с  высокой эффективностью и хорошими непосредственными и отдаленными результатами лечения являются малотравматичными, выполняются без использования искусственного кровообращения, длительного наркоза. Послеоперационный период после эндоваскулярной малоинвазивной операции протекает более легко, длительность пребывания больного в стационаре после выполненной операции не превышает 4 – 5 дней.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77013655039</cp:lastModifiedBy>
  <cp:revision>56</cp:revision>
  <dcterms:created xsi:type="dcterms:W3CDTF">2020-05-02T19:28:51Z</dcterms:created>
  <dcterms:modified xsi:type="dcterms:W3CDTF">2022-06-28T09:35:11Z</dcterms:modified>
</cp:coreProperties>
</file>